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7" r:id="rId10"/>
    <p:sldId id="268" r:id="rId11"/>
    <p:sldId id="269" r:id="rId12"/>
    <p:sldId id="270" r:id="rId13"/>
    <p:sldId id="272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8173C4-569E-430D-94DB-7E5C16A57926}" type="datetimeFigureOut">
              <a:rPr lang="ru-RU" smtClean="0"/>
              <a:t>14.06.2024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ED78D8-A35D-4CF8-8B6E-75F2B4275E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32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9FBD8-C82F-41F4-A461-F76539668EAD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5CE20-3428-419C-A416-97E051B05041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4D940-3F79-4A49-810A-131CAAFA5201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7439-3BDD-4E21-A71E-45194953DED5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34D68-5A95-4764-851B-4314AD671E02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1A40-8C79-4E69-8D21-0003CF320842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2F49-44CC-42BC-93AC-FF3817CE703A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9D32D-93F3-4B41-B8DC-0EC2FA8CD853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36220-1F50-4D03-92A8-BF07B0CDE293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836AF-3ACC-413D-8D14-7788FEEB94B9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49E2B91-A6E6-4B7B-912F-81825B1F24CB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3B33580-B807-4000-B936-A2A66C9D618D}" type="datetime1">
              <a:rPr lang="en-US" smtClean="0"/>
              <a:t>6/14/2024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63AC83-8D70-4EDC-A95B-81031221AC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2400" dirty="0"/>
              <a:t>Разработка прототипа </a:t>
            </a:r>
            <a:r>
              <a:rPr lang="ru-RU" sz="2400" dirty="0" err="1"/>
              <a:t>геопортала</a:t>
            </a:r>
            <a:r>
              <a:rPr lang="ru-RU" sz="2400" dirty="0"/>
              <a:t> для </a:t>
            </a:r>
            <a:br>
              <a:rPr lang="ru-RU" sz="2400" dirty="0"/>
            </a:br>
            <a:r>
              <a:rPr lang="ru-RU" sz="2400" dirty="0"/>
              <a:t>агрегирования данных и моделирования </a:t>
            </a:r>
            <a:br>
              <a:rPr lang="ru-RU" sz="2400" dirty="0"/>
            </a:br>
            <a:r>
              <a:rPr lang="ru-RU" sz="2400" dirty="0"/>
              <a:t>объектов жилищного фонда (на примере </a:t>
            </a:r>
            <a:br>
              <a:rPr lang="ru-RU" sz="2400" dirty="0"/>
            </a:br>
            <a:r>
              <a:rPr lang="ru-RU" sz="2400" dirty="0"/>
              <a:t>района Отрадное)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080E13D-588F-46E7-8823-0FD642E099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7520" y="4441285"/>
            <a:ext cx="3854280" cy="1239894"/>
          </a:xfrm>
        </p:spPr>
        <p:txBody>
          <a:bodyPr>
            <a:normAutofit fontScale="70000" lnSpcReduction="20000"/>
          </a:bodyPr>
          <a:lstStyle/>
          <a:p>
            <a:pPr algn="r"/>
            <a:r>
              <a:rPr lang="ru-RU" sz="2000" dirty="0"/>
              <a:t>Научный руководитель</a:t>
            </a:r>
            <a:r>
              <a:rPr lang="en-US" sz="2000" dirty="0"/>
              <a:t>:</a:t>
            </a:r>
            <a:endParaRPr lang="ru-RU" sz="2000" dirty="0"/>
          </a:p>
          <a:p>
            <a:pPr algn="r"/>
            <a:r>
              <a:rPr lang="ru-RU" sz="2000" dirty="0"/>
              <a:t>к.т.н., доц. каф. </a:t>
            </a:r>
          </a:p>
          <a:p>
            <a:pPr algn="r"/>
            <a:r>
              <a:rPr lang="ru-RU" sz="2000" dirty="0"/>
              <a:t>Геоинформационных систем и технологий</a:t>
            </a:r>
          </a:p>
          <a:p>
            <a:pPr algn="r"/>
            <a:r>
              <a:rPr lang="ru-RU" sz="2000" dirty="0"/>
              <a:t>Орлов Павел Юрьевич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309A97-754C-4AC6-B458-6941309EE582}"/>
              </a:ext>
            </a:extLst>
          </p:cNvPr>
          <p:cNvSpPr txBox="1"/>
          <p:nvPr/>
        </p:nvSpPr>
        <p:spPr>
          <a:xfrm>
            <a:off x="3048699" y="115595"/>
            <a:ext cx="6094602" cy="590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defTabSz="1218987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1800" dirty="0">
                <a:cs typeface="Times New Roman" pitchFamily="18" charset="0"/>
              </a:rPr>
              <a:t>Московский государственный университет геодезии и картографии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A5162F-823F-400D-82C3-AFE202FEBDB4}"/>
              </a:ext>
            </a:extLst>
          </p:cNvPr>
          <p:cNvSpPr txBox="1"/>
          <p:nvPr/>
        </p:nvSpPr>
        <p:spPr>
          <a:xfrm>
            <a:off x="1600200" y="4441285"/>
            <a:ext cx="47118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Маленков Александр Дмитриевич</a:t>
            </a:r>
          </a:p>
          <a:p>
            <a:r>
              <a:rPr lang="ru-RU" dirty="0"/>
              <a:t>Студент 2020-ФГИИБ-ИСиТ-2б</a:t>
            </a:r>
          </a:p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8BC798-8A5E-4F48-89F2-EBD19FDB6607}"/>
              </a:ext>
            </a:extLst>
          </p:cNvPr>
          <p:cNvSpPr txBox="1"/>
          <p:nvPr/>
        </p:nvSpPr>
        <p:spPr>
          <a:xfrm>
            <a:off x="5437546" y="6373073"/>
            <a:ext cx="1748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МИИГАиК-2024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ECCF807-8653-4368-90DB-F465B199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0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145130-18D5-4A14-B44E-75661B656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75552"/>
            <a:ext cx="7729728" cy="1188720"/>
          </a:xfrm>
        </p:spPr>
        <p:txBody>
          <a:bodyPr>
            <a:normAutofit/>
          </a:bodyPr>
          <a:lstStyle/>
          <a:p>
            <a:r>
              <a:rPr lang="ru-RU" dirty="0"/>
              <a:t>Демонстрация работы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6240D498-737F-442F-A1A5-46795637E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8046" y="1811618"/>
            <a:ext cx="8695908" cy="4558558"/>
          </a:xfr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D52C8B4-1236-46B7-91E3-59839870F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305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AC3BAF-BAE5-4895-9BD8-4212D3432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303385"/>
            <a:ext cx="7729728" cy="1188720"/>
          </a:xfrm>
        </p:spPr>
        <p:txBody>
          <a:bodyPr>
            <a:normAutofit/>
          </a:bodyPr>
          <a:lstStyle/>
          <a:p>
            <a:r>
              <a:rPr lang="ru-RU" dirty="0"/>
              <a:t>Демонстрация работы</a:t>
            </a:r>
            <a:endParaRPr lang="ru-RU" sz="2000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B48E171A-F6D8-4FE7-AF35-9CB60A377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8326" y="1712528"/>
            <a:ext cx="8875345" cy="4990351"/>
          </a:xfr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D2CC48F-A81A-4DC7-8BA5-F7E4FBE4B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43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EB28F6-6FFA-431E-9A31-7482D7994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4F8EF7-06F4-4C83-89AE-B3186BDBD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Проанализированы существующие решения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Определён функционал разрабатываемого </a:t>
            </a:r>
            <a:r>
              <a:rPr lang="ru-RU" sz="1800" dirty="0" err="1"/>
              <a:t>геопортала</a:t>
            </a:r>
            <a:endParaRPr lang="ru-RU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Определён перечень средств для разработки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Разработан прототип </a:t>
            </a:r>
            <a:r>
              <a:rPr lang="ru-RU" sz="1800" dirty="0" err="1"/>
              <a:t>геопортала</a:t>
            </a:r>
            <a:endParaRPr lang="ru-RU" sz="1800" dirty="0"/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3EF8F48-7EB8-41BB-8549-7AD528350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714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ACC13E-37D0-44B7-9C5E-20DFACA89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9963FF-A57B-4D6D-A545-7F08FB98A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Использование дополнительных источников данных </a:t>
            </a:r>
          </a:p>
          <a:p>
            <a:r>
              <a:rPr lang="ru-RU" dirty="0"/>
              <a:t>Применение более широкого диапазона методов анализа и моделирования</a:t>
            </a:r>
          </a:p>
          <a:p>
            <a:r>
              <a:rPr lang="ru-RU" dirty="0"/>
              <a:t>Интеграция напрямую с застройщиками</a:t>
            </a:r>
          </a:p>
          <a:p>
            <a:r>
              <a:rPr lang="ru-RU" dirty="0"/>
              <a:t>Расширение области интереса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CA3197-FC2F-4994-B97E-0D81D9245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100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DAE8D6-35EB-4C8B-B506-E0B81A839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3B04A91-3A31-41FE-AD47-5B7E00A9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9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B645EC-BCF9-4544-B56A-7FE6F8DC0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F9D3A3-9ADC-4A9A-8416-3309E629C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Стремительный рост рынка </a:t>
            </a:r>
            <a:r>
              <a:rPr lang="ru-RU" dirty="0" err="1"/>
              <a:t>рынка</a:t>
            </a:r>
            <a:r>
              <a:rPr lang="ru-RU" dirty="0"/>
              <a:t> жилья</a:t>
            </a:r>
          </a:p>
          <a:p>
            <a:r>
              <a:rPr lang="ru-RU" dirty="0"/>
              <a:t>Появление множества сервисов для доступа к информации об объектах жилищного фонда</a:t>
            </a:r>
          </a:p>
          <a:p>
            <a:r>
              <a:rPr lang="ru-RU" dirty="0"/>
              <a:t>Необходимость единого технического решения для получения данных об объектах жилищного фонда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B6843A9-A94D-4DE2-B3CF-ABBD0B23F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816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606526-42FB-4729-9946-AC2683AA3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Объект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D8563D-051F-4064-ACE7-6895A71A8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5149516"/>
            <a:ext cx="7729728" cy="59051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dirty="0"/>
              <a:t>Интерфейсы программирования приложений для работы с цифровыми картами и серверными модулями в веб среде</a:t>
            </a:r>
          </a:p>
        </p:txBody>
      </p:sp>
      <p:pic>
        <p:nvPicPr>
          <p:cNvPr id="3076" name="Picture 4" descr="Cloud GIS nextgis.com">
            <a:extLst>
              <a:ext uri="{FF2B5EF4-FFF2-40B4-BE49-F238E27FC236}">
                <a16:creationId xmlns:a16="http://schemas.microsoft.com/office/drawing/2014/main" id="{623825E7-B744-4346-A741-27A21F963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19" y="2364573"/>
            <a:ext cx="3280611" cy="2340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Web AppBuilder для ArcGIS | Создайте свое собственное веб-приложение без  написания кода">
            <a:extLst>
              <a:ext uri="{FF2B5EF4-FFF2-40B4-BE49-F238E27FC236}">
                <a16:creationId xmlns:a16="http://schemas.microsoft.com/office/drawing/2014/main" id="{D52219B2-4268-452B-B224-829D66C18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829" y="2578580"/>
            <a:ext cx="3703272" cy="2092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44D91BD-BC88-44A8-AF39-12091BF2E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226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726383-BA85-4A7B-956F-F9F0A6ADF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Предмет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8A7820-AE40-4D8C-A041-041E15E8B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4764505"/>
            <a:ext cx="7729728" cy="975522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/>
              <a:t>Клиентские и серверные программные средства</a:t>
            </a:r>
            <a:r>
              <a:rPr lang="en-US" dirty="0"/>
              <a:t>, </a:t>
            </a:r>
            <a:r>
              <a:rPr lang="ru-RU" dirty="0"/>
              <a:t>предназначенные для сбора</a:t>
            </a:r>
            <a:r>
              <a:rPr lang="en-US" dirty="0"/>
              <a:t>, </a:t>
            </a:r>
            <a:r>
              <a:rPr lang="ru-RU" dirty="0"/>
              <a:t>хранения и геоинформационного моделирования объектов жилищного фонда</a:t>
            </a:r>
          </a:p>
        </p:txBody>
      </p:sp>
      <p:pic>
        <p:nvPicPr>
          <p:cNvPr id="1027" name="Picture 3" descr="ИИ вычислил районы Москвы и Подмосковья с наибольшим ростом цен на жилье ::  Жилье :: РБК Недвижимость">
            <a:extLst>
              <a:ext uri="{FF2B5EF4-FFF2-40B4-BE49-F238E27FC236}">
                <a16:creationId xmlns:a16="http://schemas.microsoft.com/office/drawing/2014/main" id="{8981EAE8-D1AC-4988-BB4F-1F45BCB9B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723" y="2316085"/>
            <a:ext cx="3381478" cy="238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C26F8156-6623-4564-89B8-3B6E04D04A1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544" y="2372561"/>
            <a:ext cx="4122689" cy="211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634B82-5D81-48F4-BDA7-C9797F688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62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48EA06-50C3-4DA6-B766-88F92AA91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628F9C-A4AA-4F74-9F9F-C401A4836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864864" cy="3101983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/>
              <a:t>Цель</a:t>
            </a:r>
          </a:p>
          <a:p>
            <a:pPr marL="0" indent="0">
              <a:buNone/>
            </a:pPr>
            <a:r>
              <a:rPr lang="ru-RU" sz="1600" dirty="0">
                <a:latin typeface="+mj-lt"/>
              </a:rPr>
              <a:t>Разработка </a:t>
            </a:r>
            <a:r>
              <a:rPr lang="ru-RU" sz="1600" dirty="0">
                <a:solidFill>
                  <a:srgbClr val="262626"/>
                </a:solidFill>
                <a:latin typeface="Corbel" panose="020B0503020204020204" pitchFamily="34" charset="0"/>
              </a:rPr>
              <a:t>п</a:t>
            </a:r>
            <a:r>
              <a:rPr lang="ru-RU" sz="1600" kern="1200" dirty="0">
                <a:solidFill>
                  <a:srgbClr val="262626"/>
                </a:solidFill>
                <a:effectLst/>
                <a:latin typeface="Corbel" panose="020B0503020204020204" pitchFamily="34" charset="0"/>
                <a:ea typeface="+mn-ea"/>
                <a:cs typeface="+mn-cs"/>
              </a:rPr>
              <a:t>рототипа </a:t>
            </a:r>
            <a:r>
              <a:rPr lang="ru-RU" sz="1600" kern="1200" dirty="0" err="1">
                <a:solidFill>
                  <a:srgbClr val="262626"/>
                </a:solidFill>
                <a:effectLst/>
                <a:latin typeface="Corbel" panose="020B0503020204020204" pitchFamily="34" charset="0"/>
                <a:ea typeface="+mn-ea"/>
                <a:cs typeface="+mn-cs"/>
              </a:rPr>
              <a:t>геопортала</a:t>
            </a:r>
            <a:r>
              <a:rPr lang="ru-RU" sz="1600" kern="1200" dirty="0">
                <a:solidFill>
                  <a:srgbClr val="262626"/>
                </a:solidFill>
                <a:effectLst/>
                <a:latin typeface="Corbel" panose="020B0503020204020204" pitchFamily="34" charset="0"/>
                <a:ea typeface="+mn-ea"/>
                <a:cs typeface="+mn-cs"/>
              </a:rPr>
              <a:t> для </a:t>
            </a:r>
            <a:br>
              <a:rPr lang="ru-RU" sz="1600" kern="1200" dirty="0">
                <a:solidFill>
                  <a:srgbClr val="262626"/>
                </a:solidFill>
                <a:effectLst/>
                <a:latin typeface="Corbel" panose="020B0503020204020204" pitchFamily="34" charset="0"/>
                <a:ea typeface="+mn-ea"/>
                <a:cs typeface="+mn-cs"/>
              </a:rPr>
            </a:br>
            <a:r>
              <a:rPr lang="ru-RU" sz="1600" kern="1200" dirty="0">
                <a:solidFill>
                  <a:srgbClr val="262626"/>
                </a:solidFill>
                <a:effectLst/>
                <a:latin typeface="Corbel" panose="020B0503020204020204" pitchFamily="34" charset="0"/>
                <a:ea typeface="+mn-ea"/>
                <a:cs typeface="+mn-cs"/>
              </a:rPr>
              <a:t>агрегирования данных и моделирования </a:t>
            </a:r>
            <a:br>
              <a:rPr lang="ru-RU" sz="1600" kern="1200" dirty="0">
                <a:solidFill>
                  <a:srgbClr val="262626"/>
                </a:solidFill>
                <a:effectLst/>
                <a:latin typeface="Corbel" panose="020B0503020204020204" pitchFamily="34" charset="0"/>
                <a:ea typeface="+mn-ea"/>
                <a:cs typeface="+mn-cs"/>
              </a:rPr>
            </a:br>
            <a:r>
              <a:rPr lang="ru-RU" sz="1600" kern="1200" dirty="0">
                <a:solidFill>
                  <a:srgbClr val="262626"/>
                </a:solidFill>
                <a:effectLst/>
                <a:latin typeface="Corbel" panose="020B0503020204020204" pitchFamily="34" charset="0"/>
                <a:ea typeface="+mn-ea"/>
                <a:cs typeface="+mn-cs"/>
              </a:rPr>
              <a:t>объектов жилищного фонда</a:t>
            </a:r>
            <a:endParaRPr lang="ru-RU" sz="1600" dirty="0">
              <a:effectLst/>
            </a:endParaRPr>
          </a:p>
          <a:p>
            <a:pPr marL="0" indent="0">
              <a:buNone/>
            </a:pPr>
            <a:endParaRPr lang="ru-RU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F4F4CD-1F36-4E7E-9A2F-D75A7DC38BE3}"/>
              </a:ext>
            </a:extLst>
          </p:cNvPr>
          <p:cNvSpPr txBox="1"/>
          <p:nvPr/>
        </p:nvSpPr>
        <p:spPr>
          <a:xfrm>
            <a:off x="6472989" y="2638925"/>
            <a:ext cx="348787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Задачи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Анализ существующих решений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Определение функционала разрабатываемого решения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Выбор инструментов для реализации целевого решения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Разработка прототипа </a:t>
            </a:r>
            <a:r>
              <a:rPr lang="ru-RU" sz="1600" dirty="0" err="1"/>
              <a:t>геопортала</a:t>
            </a:r>
            <a:endParaRPr lang="ru-RU" sz="16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FD0942D-C0CE-4265-B3AE-8832F941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025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B397D1-F881-4EA2-9E6B-FAC1E9D80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существующих решений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B8421F34-3CA6-454D-A684-2C0C5F6F6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460" y="2474278"/>
            <a:ext cx="5652168" cy="3027077"/>
          </a:xfr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97BF92-A0C3-4E82-9A61-EF2C215F1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374" y="2467964"/>
            <a:ext cx="5652167" cy="3033391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4E46E9B-A05A-4FD0-8BEE-3A4FF2D37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80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CB5C3B-F0E0-45BC-8DB7-7F5B8620F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Требования к разрабатываемому решению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7914FF-60AF-4509-A14D-9512279BE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Тип продукта</a:t>
            </a:r>
            <a:r>
              <a:rPr lang="en-US" dirty="0"/>
              <a:t>: web-</a:t>
            </a:r>
            <a:r>
              <a:rPr lang="ru-RU" dirty="0"/>
              <a:t>приложение</a:t>
            </a:r>
          </a:p>
          <a:p>
            <a:r>
              <a:rPr lang="ru-RU" dirty="0"/>
              <a:t>Требования к платформе</a:t>
            </a:r>
            <a:r>
              <a:rPr lang="en-US" dirty="0"/>
              <a:t>: </a:t>
            </a:r>
            <a:r>
              <a:rPr lang="ru-RU" dirty="0"/>
              <a:t>кросс-</a:t>
            </a:r>
            <a:r>
              <a:rPr lang="ru-RU" dirty="0" err="1"/>
              <a:t>платформенность</a:t>
            </a:r>
            <a:r>
              <a:rPr lang="en-US" dirty="0"/>
              <a:t>, </a:t>
            </a:r>
            <a:r>
              <a:rPr lang="ru-RU" dirty="0"/>
              <a:t>адаптивность</a:t>
            </a:r>
          </a:p>
          <a:p>
            <a:r>
              <a:rPr lang="ru-RU" dirty="0"/>
              <a:t>Требования к функционалу приложения</a:t>
            </a:r>
            <a:r>
              <a:rPr lang="en-US" dirty="0"/>
              <a:t>:</a:t>
            </a:r>
            <a:endParaRPr lang="ru-RU" dirty="0"/>
          </a:p>
          <a:p>
            <a:pPr lvl="1"/>
            <a:r>
              <a:rPr lang="ru-RU" dirty="0"/>
              <a:t>Сбор данных об объектах жилищного фонда с различных источников</a:t>
            </a:r>
          </a:p>
          <a:p>
            <a:pPr lvl="1"/>
            <a:r>
              <a:rPr lang="ru-RU" dirty="0"/>
              <a:t>Обработка полученных данных</a:t>
            </a:r>
          </a:p>
          <a:p>
            <a:pPr lvl="1"/>
            <a:r>
              <a:rPr lang="ru-RU" dirty="0"/>
              <a:t>Визуализация полученных данных</a:t>
            </a:r>
          </a:p>
          <a:p>
            <a:pPr lvl="1"/>
            <a:r>
              <a:rPr lang="ru-RU" dirty="0"/>
              <a:t>Возможность отображать различные виды </a:t>
            </a:r>
            <a:r>
              <a:rPr lang="ru-RU" dirty="0" err="1"/>
              <a:t>геоданных</a:t>
            </a:r>
            <a:endParaRPr lang="ru-RU" dirty="0"/>
          </a:p>
          <a:p>
            <a:pPr lvl="1"/>
            <a:r>
              <a:rPr lang="ru-RU" dirty="0"/>
              <a:t>Возможность применять фильтры при получении данных пользователем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3F61DBC-A083-4C88-9B17-F83CB21D9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311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8BCDEE-7DC6-438D-AEEE-11B066274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Инструменты</a:t>
            </a:r>
            <a:r>
              <a:rPr lang="en-US" sz="2000" dirty="0"/>
              <a:t>, </a:t>
            </a:r>
            <a:r>
              <a:rPr lang="ru-RU" sz="2000" dirty="0"/>
              <a:t>использованные при разработке</a:t>
            </a:r>
          </a:p>
        </p:txBody>
      </p:sp>
      <p:pic>
        <p:nvPicPr>
          <p:cNvPr id="2050" name="Picture 2" descr="Visual Studio Code — Википедия">
            <a:extLst>
              <a:ext uri="{FF2B5EF4-FFF2-40B4-BE49-F238E27FC236}">
                <a16:creationId xmlns:a16="http://schemas.microsoft.com/office/drawing/2014/main" id="{91A3C2E5-5FBC-4412-9ABD-07CDF1A66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97" y="2662990"/>
            <a:ext cx="2310062" cy="231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Что такое Node.js | Рег.ру">
            <a:extLst>
              <a:ext uri="{FF2B5EF4-FFF2-40B4-BE49-F238E27FC236}">
                <a16:creationId xmlns:a16="http://schemas.microsoft.com/office/drawing/2014/main" id="{EDD2B538-C6CC-464D-A9C4-ECFDCD61090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8114" y="2553435"/>
            <a:ext cx="2770286" cy="1385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act Native — Википедия">
            <a:extLst>
              <a:ext uri="{FF2B5EF4-FFF2-40B4-BE49-F238E27FC236}">
                <a16:creationId xmlns:a16="http://schemas.microsoft.com/office/drawing/2014/main" id="{B881E3F6-FDAA-4DAA-84DB-A5104F432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559" y="4120563"/>
            <a:ext cx="2651012" cy="230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10" descr="GitHub - Leaflet/Leaflet: 🍃 JavaScript library for mobile-friendly  interactive maps 🇺🇦">
            <a:extLst>
              <a:ext uri="{FF2B5EF4-FFF2-40B4-BE49-F238E27FC236}">
                <a16:creationId xmlns:a16="http://schemas.microsoft.com/office/drawing/2014/main" id="{97242D13-FC73-49CC-8DAB-96B0B4056D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14" descr="Leaflet.js per Web Application con mappe interattive - Glue Labs">
            <a:extLst>
              <a:ext uri="{FF2B5EF4-FFF2-40B4-BE49-F238E27FC236}">
                <a16:creationId xmlns:a16="http://schemas.microsoft.com/office/drawing/2014/main" id="{5D3E516E-A637-45ED-B7B1-90EFF92E45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43166" y="365124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66" name="Picture 18" descr="Leaflet Download png">
            <a:extLst>
              <a:ext uri="{FF2B5EF4-FFF2-40B4-BE49-F238E27FC236}">
                <a16:creationId xmlns:a16="http://schemas.microsoft.com/office/drawing/2014/main" id="{0079BB07-DEAB-42AE-911D-AF5DEC262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061" y="4805900"/>
            <a:ext cx="4942904" cy="4942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 descr="CSS Logo PNG Transparent – Brands Logos">
            <a:extLst>
              <a:ext uri="{FF2B5EF4-FFF2-40B4-BE49-F238E27FC236}">
                <a16:creationId xmlns:a16="http://schemas.microsoft.com/office/drawing/2014/main" id="{456E523C-54E7-436D-966C-1B5BB2647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922" y="2553435"/>
            <a:ext cx="1403245" cy="197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4" name="Picture 36">
            <a:extLst>
              <a:ext uri="{FF2B5EF4-FFF2-40B4-BE49-F238E27FC236}">
                <a16:creationId xmlns:a16="http://schemas.microsoft.com/office/drawing/2014/main" id="{F4D57677-1E5B-4EF2-905E-1E2D3E03E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0767" y="2624694"/>
            <a:ext cx="1913411" cy="1913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90" name="Picture 42">
            <a:extLst>
              <a:ext uri="{FF2B5EF4-FFF2-40B4-BE49-F238E27FC236}">
                <a16:creationId xmlns:a16="http://schemas.microsoft.com/office/drawing/2014/main" id="{1046C786-73FC-4B07-9B19-66EE4EA45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772" y="5168676"/>
            <a:ext cx="1256187" cy="125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5ECFCE3-5D39-4DA1-A05E-45B13B666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336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410A45-2E3C-48D7-9CD2-E65E2E7E6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143057"/>
            <a:ext cx="7729728" cy="519552"/>
          </a:xfrm>
        </p:spPr>
        <p:txBody>
          <a:bodyPr>
            <a:noAutofit/>
          </a:bodyPr>
          <a:lstStyle/>
          <a:p>
            <a:r>
              <a:rPr lang="ru-RU" sz="2000" dirty="0"/>
              <a:t>Функциональная схема решения</a:t>
            </a:r>
          </a:p>
        </p:txBody>
      </p:sp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15A2D094-5CCC-4378-997A-E1317B5154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9862" y="892906"/>
            <a:ext cx="5672273" cy="5822037"/>
          </a:xfr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D02A104-47FB-4DBF-84CA-41035200A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389885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524</TotalTime>
  <Words>268</Words>
  <Application>Microsoft Office PowerPoint</Application>
  <PresentationFormat>Широкоэкранный</PresentationFormat>
  <Paragraphs>65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Gill Sans MT</vt:lpstr>
      <vt:lpstr>Посылка</vt:lpstr>
      <vt:lpstr>Разработка прототипа геопортала для  агрегирования данных и моделирования  объектов жилищного фонда (на примере  района Отрадное)</vt:lpstr>
      <vt:lpstr>Актуальность исследования</vt:lpstr>
      <vt:lpstr>Объект исследования</vt:lpstr>
      <vt:lpstr>Предмет Исследования</vt:lpstr>
      <vt:lpstr>Цель и задачи исследования</vt:lpstr>
      <vt:lpstr>Анализ существующих решений</vt:lpstr>
      <vt:lpstr>Требования к разрабатываемому решению</vt:lpstr>
      <vt:lpstr>Инструменты, использованные при разработке</vt:lpstr>
      <vt:lpstr>Функциональная схема решения</vt:lpstr>
      <vt:lpstr>Демонстрация работы</vt:lpstr>
      <vt:lpstr>Демонстрация работы</vt:lpstr>
      <vt:lpstr>заключение</vt:lpstr>
      <vt:lpstr>Перспективы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прототипа геопортала для  агрегирования данных и моделирования  объектов жилищного фонда (на примере  района Отрадное)</dc:title>
  <dc:creator>Александр Маленков</dc:creator>
  <cp:lastModifiedBy>Александр Маленков</cp:lastModifiedBy>
  <cp:revision>4</cp:revision>
  <dcterms:created xsi:type="dcterms:W3CDTF">2024-06-14T00:17:54Z</dcterms:created>
  <dcterms:modified xsi:type="dcterms:W3CDTF">2024-06-14T12:17:07Z</dcterms:modified>
</cp:coreProperties>
</file>

<file path=docProps/thumbnail.jpeg>
</file>